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572" r:id="rId2"/>
    <p:sldId id="573" r:id="rId3"/>
    <p:sldId id="599" r:id="rId4"/>
    <p:sldId id="601" r:id="rId5"/>
    <p:sldId id="602" r:id="rId6"/>
    <p:sldId id="603" r:id="rId7"/>
    <p:sldId id="604" r:id="rId8"/>
    <p:sldId id="605" r:id="rId9"/>
    <p:sldId id="574" r:id="rId10"/>
    <p:sldId id="598" r:id="rId11"/>
    <p:sldId id="600" r:id="rId12"/>
    <p:sldId id="606" r:id="rId13"/>
    <p:sldId id="607" r:id="rId14"/>
    <p:sldId id="608" r:id="rId15"/>
    <p:sldId id="609" r:id="rId16"/>
    <p:sldId id="61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C26"/>
    <a:srgbClr val="BD8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47"/>
    <p:restoredTop sz="94453"/>
  </p:normalViewPr>
  <p:slideViewPr>
    <p:cSldViewPr snapToGrid="0">
      <p:cViewPr>
        <p:scale>
          <a:sx n="111" d="100"/>
          <a:sy n="111" d="100"/>
        </p:scale>
        <p:origin x="1168" y="6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ulwoodandcadleyprimaryschool.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620E08-F286-334A-8FFD-E25258A7FB05}"/>
              </a:ext>
            </a:extLst>
          </p:cNvPr>
          <p:cNvSpPr/>
          <p:nvPr/>
        </p:nvSpPr>
        <p:spPr>
          <a:xfrm>
            <a:off x="620486" y="557893"/>
            <a:ext cx="7903028" cy="402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C9DE3187-9412-C148-89BC-2DC78E4D891A}"/>
              </a:ext>
            </a:extLst>
          </p:cNvPr>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3113910" y="906957"/>
            <a:ext cx="2916179" cy="3329585"/>
          </a:xfrm>
          <a:prstGeom prst="rect">
            <a:avLst/>
          </a:prstGeom>
          <a:noFill/>
          <a:ln>
            <a:noFill/>
          </a:ln>
        </p:spPr>
      </p:pic>
      <p:sp>
        <p:nvSpPr>
          <p:cNvPr id="2" name="Title 1">
            <a:extLst>
              <a:ext uri="{FF2B5EF4-FFF2-40B4-BE49-F238E27FC236}">
                <a16:creationId xmlns:a16="http://schemas.microsoft.com/office/drawing/2014/main" id="{06A89C04-DCD3-214A-98BA-67EABA368ACA}"/>
              </a:ext>
            </a:extLst>
          </p:cNvPr>
          <p:cNvSpPr>
            <a:spLocks noGrp="1"/>
          </p:cNvSpPr>
          <p:nvPr>
            <p:ph type="ctrTitle"/>
          </p:nvPr>
        </p:nvSpPr>
        <p:spPr/>
        <p:txBody>
          <a:bodyPr/>
          <a:lstStyle/>
          <a:p>
            <a:r>
              <a:rPr lang="en-US" dirty="0"/>
              <a:t>Welcome to Class 10</a:t>
            </a:r>
          </a:p>
        </p:txBody>
      </p:sp>
      <p:sp>
        <p:nvSpPr>
          <p:cNvPr id="3" name="Subtitle 2">
            <a:extLst>
              <a:ext uri="{FF2B5EF4-FFF2-40B4-BE49-F238E27FC236}">
                <a16:creationId xmlns:a16="http://schemas.microsoft.com/office/drawing/2014/main" id="{E1B494D5-F523-E042-8614-3F0FF778C82A}"/>
              </a:ext>
            </a:extLst>
          </p:cNvPr>
          <p:cNvSpPr>
            <a:spLocks noGrp="1"/>
          </p:cNvSpPr>
          <p:nvPr>
            <p:ph type="subTitle" idx="1"/>
          </p:nvPr>
        </p:nvSpPr>
        <p:spPr/>
        <p:txBody>
          <a:bodyPr/>
          <a:lstStyle/>
          <a:p>
            <a:r>
              <a:rPr lang="en-US" dirty="0" err="1">
                <a:solidFill>
                  <a:srgbClr val="FF0000"/>
                </a:solidFill>
              </a:rPr>
              <a:t>Mr</a:t>
            </a:r>
            <a:r>
              <a:rPr lang="en-US" dirty="0">
                <a:solidFill>
                  <a:srgbClr val="FF0000"/>
                </a:solidFill>
              </a:rPr>
              <a:t> Corlett &amp; Miss Tattler</a:t>
            </a:r>
          </a:p>
        </p:txBody>
      </p:sp>
    </p:spTree>
    <p:extLst>
      <p:ext uri="{BB962C8B-B14F-4D97-AF65-F5344CB8AC3E}">
        <p14:creationId xmlns:p14="http://schemas.microsoft.com/office/powerpoint/2010/main" val="404500366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4F546-F503-1B4C-944E-CF73FF31A5AB}"/>
              </a:ext>
            </a:extLst>
          </p:cNvPr>
          <p:cNvPicPr>
            <a:picLocks noChangeAspect="1"/>
          </p:cNvPicPr>
          <p:nvPr/>
        </p:nvPicPr>
        <p:blipFill>
          <a:blip r:embed="rId2"/>
          <a:stretch>
            <a:fillRect/>
          </a:stretch>
        </p:blipFill>
        <p:spPr>
          <a:xfrm>
            <a:off x="0" y="0"/>
            <a:ext cx="7389813" cy="5143500"/>
          </a:xfrm>
          <a:prstGeom prst="rect">
            <a:avLst/>
          </a:prstGeom>
        </p:spPr>
      </p:pic>
      <p:cxnSp>
        <p:nvCxnSpPr>
          <p:cNvPr id="5" name="Straight Arrow Connector 4">
            <a:extLst>
              <a:ext uri="{FF2B5EF4-FFF2-40B4-BE49-F238E27FC236}">
                <a16:creationId xmlns:a16="http://schemas.microsoft.com/office/drawing/2014/main" id="{213A1768-9A93-534F-AF3F-8348080C1C9A}"/>
              </a:ext>
            </a:extLst>
          </p:cNvPr>
          <p:cNvCxnSpPr>
            <a:cxnSpLocks/>
          </p:cNvCxnSpPr>
          <p:nvPr/>
        </p:nvCxnSpPr>
        <p:spPr>
          <a:xfrm flipH="1">
            <a:off x="1754187" y="1322273"/>
            <a:ext cx="6312451" cy="296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5ED7C9C-4129-9746-A393-AB5F1F4A330B}"/>
              </a:ext>
            </a:extLst>
          </p:cNvPr>
          <p:cNvCxnSpPr>
            <a:cxnSpLocks/>
          </p:cNvCxnSpPr>
          <p:nvPr/>
        </p:nvCxnSpPr>
        <p:spPr>
          <a:xfrm flipH="1">
            <a:off x="6328373" y="1322273"/>
            <a:ext cx="2109457" cy="841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2917E9B-3049-D143-BEB3-379F11E05678}"/>
              </a:ext>
            </a:extLst>
          </p:cNvPr>
          <p:cNvSpPr/>
          <p:nvPr/>
        </p:nvSpPr>
        <p:spPr>
          <a:xfrm>
            <a:off x="7389813" y="472842"/>
            <a:ext cx="1725151" cy="830997"/>
          </a:xfrm>
          <a:prstGeom prst="rect">
            <a:avLst/>
          </a:prstGeom>
          <a:noFill/>
        </p:spPr>
        <p:txBody>
          <a:bodyPr wrap="none" lIns="91440" tIns="45720" rIns="91440" bIns="45720">
            <a:spAutoFit/>
          </a:bodyPr>
          <a:lstStyle/>
          <a:p>
            <a:pPr algn="ctr"/>
            <a:r>
              <a:rPr lang="en-GB" sz="2400" b="0" cap="none" spc="0" dirty="0">
                <a:ln w="0"/>
                <a:solidFill>
                  <a:srgbClr val="00B050"/>
                </a:solidFill>
                <a:effectLst>
                  <a:outerShdw blurRad="38100" dist="19050" dir="2700000" algn="tl" rotWithShape="0">
                    <a:schemeClr val="dk1">
                      <a:alpha val="40000"/>
                    </a:schemeClr>
                  </a:outerShdw>
                </a:effectLst>
              </a:rPr>
              <a:t>Key </a:t>
            </a:r>
          </a:p>
          <a:p>
            <a:pPr algn="ctr"/>
            <a:r>
              <a:rPr lang="en-GB" sz="2400" b="0" cap="none" spc="0" dirty="0">
                <a:ln w="0"/>
                <a:solidFill>
                  <a:srgbClr val="00B050"/>
                </a:solidFill>
                <a:effectLst>
                  <a:outerShdw blurRad="38100" dist="19050" dir="2700000" algn="tl" rotWithShape="0">
                    <a:schemeClr val="dk1">
                      <a:alpha val="40000"/>
                    </a:schemeClr>
                  </a:outerShdw>
                </a:effectLst>
              </a:rPr>
              <a:t>Information</a:t>
            </a:r>
          </a:p>
        </p:txBody>
      </p:sp>
    </p:spTree>
    <p:extLst>
      <p:ext uri="{BB962C8B-B14F-4D97-AF65-F5344CB8AC3E}">
        <p14:creationId xmlns:p14="http://schemas.microsoft.com/office/powerpoint/2010/main" val="23489766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24A9-D16C-8B43-982C-9138A04E8A0A}"/>
              </a:ext>
            </a:extLst>
          </p:cNvPr>
          <p:cNvSpPr>
            <a:spLocks noGrp="1"/>
          </p:cNvSpPr>
          <p:nvPr>
            <p:ph type="title"/>
          </p:nvPr>
        </p:nvSpPr>
        <p:spPr>
          <a:xfrm>
            <a:off x="311700" y="95713"/>
            <a:ext cx="8520600" cy="841800"/>
          </a:xfrm>
        </p:spPr>
        <p:txBody>
          <a:bodyPr/>
          <a:lstStyle/>
          <a:p>
            <a:r>
              <a:rPr lang="en-US" dirty="0">
                <a:solidFill>
                  <a:srgbClr val="00B050"/>
                </a:solidFill>
              </a:rPr>
              <a:t>The Year Ahead…</a:t>
            </a:r>
          </a:p>
        </p:txBody>
      </p:sp>
      <p:pic>
        <p:nvPicPr>
          <p:cNvPr id="5" name="Picture 4" descr="A table with text on it&#10;&#10;Description automatically generated">
            <a:extLst>
              <a:ext uri="{FF2B5EF4-FFF2-40B4-BE49-F238E27FC236}">
                <a16:creationId xmlns:a16="http://schemas.microsoft.com/office/drawing/2014/main" id="{65E8250D-9ECB-B740-B7C4-4B960585D2C7}"/>
              </a:ext>
            </a:extLst>
          </p:cNvPr>
          <p:cNvPicPr>
            <a:picLocks noChangeAspect="1"/>
          </p:cNvPicPr>
          <p:nvPr/>
        </p:nvPicPr>
        <p:blipFill>
          <a:blip r:embed="rId2"/>
          <a:stretch>
            <a:fillRect/>
          </a:stretch>
        </p:blipFill>
        <p:spPr>
          <a:xfrm>
            <a:off x="184952" y="1284394"/>
            <a:ext cx="6318885" cy="3763393"/>
          </a:xfrm>
          <a:prstGeom prst="rect">
            <a:avLst/>
          </a:prstGeom>
        </p:spPr>
      </p:pic>
      <p:pic>
        <p:nvPicPr>
          <p:cNvPr id="7" name="Picture 6" descr="A white and blue chart with black text&#10;&#10;Description automatically generated">
            <a:extLst>
              <a:ext uri="{FF2B5EF4-FFF2-40B4-BE49-F238E27FC236}">
                <a16:creationId xmlns:a16="http://schemas.microsoft.com/office/drawing/2014/main" id="{ACBCEBEB-6707-8D42-978A-DCE4B6536FA9}"/>
              </a:ext>
            </a:extLst>
          </p:cNvPr>
          <p:cNvPicPr>
            <a:picLocks noChangeAspect="1"/>
          </p:cNvPicPr>
          <p:nvPr/>
        </p:nvPicPr>
        <p:blipFill>
          <a:blip r:embed="rId3"/>
          <a:stretch>
            <a:fillRect/>
          </a:stretch>
        </p:blipFill>
        <p:spPr>
          <a:xfrm>
            <a:off x="3348636" y="874139"/>
            <a:ext cx="5610412" cy="2837782"/>
          </a:xfrm>
          <a:prstGeom prst="rect">
            <a:avLst/>
          </a:prstGeom>
        </p:spPr>
      </p:pic>
    </p:spTree>
    <p:extLst>
      <p:ext uri="{BB962C8B-B14F-4D97-AF65-F5344CB8AC3E}">
        <p14:creationId xmlns:p14="http://schemas.microsoft.com/office/powerpoint/2010/main" val="146099356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24A9-D16C-8B43-982C-9138A04E8A0A}"/>
              </a:ext>
            </a:extLst>
          </p:cNvPr>
          <p:cNvSpPr>
            <a:spLocks noGrp="1"/>
          </p:cNvSpPr>
          <p:nvPr>
            <p:ph type="title"/>
          </p:nvPr>
        </p:nvSpPr>
        <p:spPr>
          <a:xfrm>
            <a:off x="311700" y="249285"/>
            <a:ext cx="8520600" cy="841800"/>
          </a:xfrm>
        </p:spPr>
        <p:txBody>
          <a:bodyPr/>
          <a:lstStyle/>
          <a:p>
            <a:r>
              <a:rPr lang="en-US" dirty="0">
                <a:solidFill>
                  <a:srgbClr val="00B050"/>
                </a:solidFill>
              </a:rPr>
              <a:t>Showbie – How can I find out my child’s progress?</a:t>
            </a:r>
          </a:p>
        </p:txBody>
      </p:sp>
      <p:sp>
        <p:nvSpPr>
          <p:cNvPr id="3" name="Rectangle 2">
            <a:extLst>
              <a:ext uri="{FF2B5EF4-FFF2-40B4-BE49-F238E27FC236}">
                <a16:creationId xmlns:a16="http://schemas.microsoft.com/office/drawing/2014/main" id="{91D4CED4-3065-FF41-93ED-8C82ADE2A92B}"/>
              </a:ext>
            </a:extLst>
          </p:cNvPr>
          <p:cNvSpPr/>
          <p:nvPr/>
        </p:nvSpPr>
        <p:spPr>
          <a:xfrm>
            <a:off x="230677" y="1165630"/>
            <a:ext cx="7405331" cy="3728585"/>
          </a:xfrm>
          <a:prstGeom prst="rect">
            <a:avLst/>
          </a:prstGeom>
        </p:spPr>
        <p:txBody>
          <a:bodyPr wrap="square">
            <a:spAutoFit/>
          </a:bodyPr>
          <a:lstStyle/>
          <a:p>
            <a:pPr marL="342900" indent="-342900">
              <a:lnSpc>
                <a:spcPct val="150000"/>
              </a:lnSpc>
              <a:buFont typeface="Arial" panose="020B0604020202020204" pitchFamily="34" charset="0"/>
              <a:buChar char="•"/>
            </a:pPr>
            <a:r>
              <a:rPr lang="en-GB" sz="2000" dirty="0"/>
              <a:t>Class Website – new curriculum information each term and a gallery of best bits!</a:t>
            </a:r>
          </a:p>
          <a:p>
            <a:pPr marL="342900" indent="-342900">
              <a:lnSpc>
                <a:spcPct val="150000"/>
              </a:lnSpc>
              <a:buFont typeface="Arial" panose="020B0604020202020204" pitchFamily="34" charset="0"/>
              <a:buChar char="•"/>
            </a:pPr>
            <a:r>
              <a:rPr lang="en-GB" sz="2000" dirty="0"/>
              <a:t>Curriculum updates: Newsletters</a:t>
            </a:r>
          </a:p>
          <a:p>
            <a:pPr marL="342900" indent="-342900">
              <a:lnSpc>
                <a:spcPct val="150000"/>
              </a:lnSpc>
              <a:buFont typeface="Arial" panose="020B0604020202020204" pitchFamily="34" charset="0"/>
              <a:buChar char="•"/>
            </a:pPr>
            <a:r>
              <a:rPr lang="en-GB" sz="2000" dirty="0"/>
              <a:t>Three scheduled parental communication events- one each term either face-to- face or on School Cloud. </a:t>
            </a:r>
          </a:p>
          <a:p>
            <a:pPr marL="0" indent="0">
              <a:lnSpc>
                <a:spcPct val="150000"/>
              </a:lnSpc>
              <a:buNone/>
            </a:pPr>
            <a:r>
              <a:rPr lang="en-GB" sz="2000" b="1" dirty="0"/>
              <a:t>SHOWBIE! </a:t>
            </a:r>
            <a:r>
              <a:rPr lang="en-GB" sz="2000" dirty="0"/>
              <a:t>– Join Showbie as a parent and see what learning your child has been doing in class!</a:t>
            </a:r>
          </a:p>
          <a:p>
            <a:pPr marL="0" indent="0">
              <a:lnSpc>
                <a:spcPct val="150000"/>
              </a:lnSpc>
              <a:buNone/>
            </a:pPr>
            <a:r>
              <a:rPr lang="en-GB" sz="2000" dirty="0"/>
              <a:t>Parental letters with access codes to join. </a:t>
            </a:r>
          </a:p>
        </p:txBody>
      </p:sp>
      <p:pic>
        <p:nvPicPr>
          <p:cNvPr id="6" name="Picture 5" descr="A blue square with a white circle on it&#10;&#10;Description automatically generated">
            <a:extLst>
              <a:ext uri="{FF2B5EF4-FFF2-40B4-BE49-F238E27FC236}">
                <a16:creationId xmlns:a16="http://schemas.microsoft.com/office/drawing/2014/main" id="{E7660431-28BC-8742-BB80-1743411EA492}"/>
              </a:ext>
            </a:extLst>
          </p:cNvPr>
          <p:cNvPicPr>
            <a:picLocks noChangeAspect="1"/>
          </p:cNvPicPr>
          <p:nvPr/>
        </p:nvPicPr>
        <p:blipFill>
          <a:blip r:embed="rId2"/>
          <a:stretch>
            <a:fillRect/>
          </a:stretch>
        </p:blipFill>
        <p:spPr>
          <a:xfrm>
            <a:off x="7523544" y="3507754"/>
            <a:ext cx="1389779" cy="1404408"/>
          </a:xfrm>
          <a:prstGeom prst="rect">
            <a:avLst/>
          </a:prstGeom>
        </p:spPr>
      </p:pic>
    </p:spTree>
    <p:extLst>
      <p:ext uri="{BB962C8B-B14F-4D97-AF65-F5344CB8AC3E}">
        <p14:creationId xmlns:p14="http://schemas.microsoft.com/office/powerpoint/2010/main" val="238162293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03308F-15DB-9E4C-9EBC-C63183EEE4B7}"/>
              </a:ext>
            </a:extLst>
          </p:cNvPr>
          <p:cNvPicPr>
            <a:picLocks noChangeAspect="1"/>
          </p:cNvPicPr>
          <p:nvPr/>
        </p:nvPicPr>
        <p:blipFill>
          <a:blip r:embed="rId2">
            <a:alphaModFix amt="35000"/>
          </a:blip>
          <a:stretch>
            <a:fillRect/>
          </a:stretch>
        </p:blipFill>
        <p:spPr>
          <a:xfrm>
            <a:off x="2862386" y="1544376"/>
            <a:ext cx="3419228" cy="2054747"/>
          </a:xfrm>
          <a:prstGeom prst="rect">
            <a:avLst/>
          </a:prstGeom>
        </p:spPr>
      </p:pic>
      <p:sp>
        <p:nvSpPr>
          <p:cNvPr id="3" name="Rectangle 2">
            <a:extLst>
              <a:ext uri="{FF2B5EF4-FFF2-40B4-BE49-F238E27FC236}">
                <a16:creationId xmlns:a16="http://schemas.microsoft.com/office/drawing/2014/main" id="{64FB76EC-812A-354E-99FF-08DA85831091}"/>
              </a:ext>
            </a:extLst>
          </p:cNvPr>
          <p:cNvSpPr/>
          <p:nvPr/>
        </p:nvSpPr>
        <p:spPr>
          <a:xfrm>
            <a:off x="184378" y="1064834"/>
            <a:ext cx="8775243" cy="3858236"/>
          </a:xfrm>
          <a:prstGeom prst="rect">
            <a:avLst/>
          </a:prstGeom>
        </p:spPr>
        <p:txBody>
          <a:bodyPr wrap="square">
            <a:spAutoFit/>
          </a:bodyPr>
          <a:lstStyle/>
          <a:p>
            <a:pPr marL="0" indent="0">
              <a:lnSpc>
                <a:spcPct val="150000"/>
              </a:lnSpc>
              <a:buNone/>
            </a:pPr>
            <a:r>
              <a:rPr lang="en-GB" sz="1500" dirty="0">
                <a:solidFill>
                  <a:schemeClr val="accent1">
                    <a:lumMod val="75000"/>
                  </a:schemeClr>
                </a:solidFill>
                <a:latin typeface="+mj-lt"/>
              </a:rPr>
              <a:t>In light of some of the feedback from the parental questionnaire, reflection on homework across the school is necessary.</a:t>
            </a:r>
          </a:p>
          <a:p>
            <a:pPr>
              <a:lnSpc>
                <a:spcPct val="150000"/>
              </a:lnSpc>
            </a:pPr>
            <a:r>
              <a:rPr lang="en-GB" sz="1500" dirty="0">
                <a:latin typeface="+mj-lt"/>
              </a:rPr>
              <a:t>In the coming weeks, the procedures in relation to homework will be reviewed. With the aim of making it more impactful, less time consuming with minimal impact on busy family life and consistent across the school, we will be trialling some new approaches. Senior leaders will be reflecting on research material to establish which are the most effective and impactful. The homework policy will be reviewed and shared with children and families, but in preparation for this we would love to hear from you and the children. A parent questionnaire will be sent out to gather parent views on this. We would appreciate your support greatly with this as it will impact directly on all our children. </a:t>
            </a:r>
          </a:p>
          <a:p>
            <a:pPr>
              <a:lnSpc>
                <a:spcPct val="150000"/>
              </a:lnSpc>
            </a:pPr>
            <a:r>
              <a:rPr lang="en-GB" sz="1500" dirty="0">
                <a:latin typeface="+mj-lt"/>
              </a:rPr>
              <a:t>Mrs Livesey will be offering children the chance to complete homework on Monday and Wednesday lunchtime if they would like some extra support or struggle to complete fully at home.</a:t>
            </a:r>
          </a:p>
        </p:txBody>
      </p:sp>
      <p:sp>
        <p:nvSpPr>
          <p:cNvPr id="4" name="Title 1">
            <a:extLst>
              <a:ext uri="{FF2B5EF4-FFF2-40B4-BE49-F238E27FC236}">
                <a16:creationId xmlns:a16="http://schemas.microsoft.com/office/drawing/2014/main" id="{92106679-68E5-3440-B43D-1F6AEC6519E3}"/>
              </a:ext>
            </a:extLst>
          </p:cNvPr>
          <p:cNvSpPr>
            <a:spLocks noGrp="1"/>
          </p:cNvSpPr>
          <p:nvPr>
            <p:ph type="title"/>
          </p:nvPr>
        </p:nvSpPr>
        <p:spPr>
          <a:xfrm>
            <a:off x="311699" y="189734"/>
            <a:ext cx="8520600" cy="841800"/>
          </a:xfrm>
        </p:spPr>
        <p:txBody>
          <a:bodyPr/>
          <a:lstStyle/>
          <a:p>
            <a:r>
              <a:rPr lang="en-US" dirty="0">
                <a:solidFill>
                  <a:srgbClr val="00B050"/>
                </a:solidFill>
              </a:rPr>
              <a:t>Homework</a:t>
            </a:r>
          </a:p>
        </p:txBody>
      </p:sp>
    </p:spTree>
    <p:extLst>
      <p:ext uri="{BB962C8B-B14F-4D97-AF65-F5344CB8AC3E}">
        <p14:creationId xmlns:p14="http://schemas.microsoft.com/office/powerpoint/2010/main" val="45706934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2CAF2-C903-5542-AE6E-7C56F5AE5EDC}"/>
              </a:ext>
            </a:extLst>
          </p:cNvPr>
          <p:cNvSpPr txBox="1">
            <a:spLocks/>
          </p:cNvSpPr>
          <p:nvPr/>
        </p:nvSpPr>
        <p:spPr>
          <a:xfrm>
            <a:off x="311699" y="1003822"/>
            <a:ext cx="3600543" cy="1484735"/>
          </a:xfrm>
          <a:prstGeom prst="rect">
            <a:avLst/>
          </a:prstGeom>
          <a:solidFill>
            <a:schemeClr val="accent1">
              <a:lumMod val="60000"/>
              <a:lumOff val="40000"/>
            </a:schemeClr>
          </a:solidFill>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GB" sz="1600" dirty="0"/>
              <a:t>Aim:</a:t>
            </a:r>
          </a:p>
          <a:p>
            <a:pPr>
              <a:lnSpc>
                <a:spcPct val="150000"/>
              </a:lnSpc>
            </a:pPr>
            <a:r>
              <a:rPr lang="en-GB" sz="1600" dirty="0"/>
              <a:t>Quality not quantity</a:t>
            </a:r>
          </a:p>
          <a:p>
            <a:pPr>
              <a:lnSpc>
                <a:spcPct val="150000"/>
              </a:lnSpc>
            </a:pPr>
            <a:r>
              <a:rPr lang="en-GB" sz="1600" dirty="0"/>
              <a:t>Secure key knowledge and skills</a:t>
            </a:r>
          </a:p>
        </p:txBody>
      </p:sp>
      <p:sp>
        <p:nvSpPr>
          <p:cNvPr id="4" name="TextBox 3">
            <a:extLst>
              <a:ext uri="{FF2B5EF4-FFF2-40B4-BE49-F238E27FC236}">
                <a16:creationId xmlns:a16="http://schemas.microsoft.com/office/drawing/2014/main" id="{06F803A0-15C6-A946-9FF6-91A94BAD8A2E}"/>
              </a:ext>
            </a:extLst>
          </p:cNvPr>
          <p:cNvSpPr txBox="1"/>
          <p:nvPr/>
        </p:nvSpPr>
        <p:spPr>
          <a:xfrm>
            <a:off x="4572815" y="977497"/>
            <a:ext cx="4259484" cy="3244093"/>
          </a:xfrm>
          <a:prstGeom prst="rect">
            <a:avLst/>
          </a:prstGeom>
          <a:solidFill>
            <a:schemeClr val="accent6">
              <a:lumMod val="40000"/>
              <a:lumOff val="60000"/>
            </a:schemeClr>
          </a:solidFill>
        </p:spPr>
        <p:txBody>
          <a:bodyPr wrap="square" rtlCol="0">
            <a:spAutoFit/>
          </a:bodyPr>
          <a:lstStyle/>
          <a:p>
            <a:pPr>
              <a:lnSpc>
                <a:spcPct val="150000"/>
              </a:lnSpc>
            </a:pPr>
            <a:r>
              <a:rPr lang="en-GB" sz="2800" dirty="0"/>
              <a:t>Weekly Homework:</a:t>
            </a:r>
          </a:p>
          <a:p>
            <a:pPr marL="342900" indent="-342900">
              <a:lnSpc>
                <a:spcPct val="150000"/>
              </a:lnSpc>
              <a:buAutoNum type="arabicPeriod"/>
            </a:pPr>
            <a:r>
              <a:rPr lang="en-GB" sz="2800" dirty="0"/>
              <a:t>Daily reading </a:t>
            </a:r>
          </a:p>
          <a:p>
            <a:pPr marL="342900" indent="-342900">
              <a:lnSpc>
                <a:spcPct val="150000"/>
              </a:lnSpc>
              <a:buAutoNum type="arabicPeriod"/>
            </a:pPr>
            <a:r>
              <a:rPr lang="en-GB" sz="2800" dirty="0"/>
              <a:t>Spellings</a:t>
            </a:r>
          </a:p>
          <a:p>
            <a:pPr marL="342900" indent="-342900">
              <a:lnSpc>
                <a:spcPct val="150000"/>
              </a:lnSpc>
              <a:buAutoNum type="arabicPeriod"/>
            </a:pPr>
            <a:r>
              <a:rPr lang="en-GB" sz="2800" dirty="0"/>
              <a:t>Times Tables</a:t>
            </a:r>
          </a:p>
          <a:p>
            <a:pPr marL="342900" indent="-342900">
              <a:lnSpc>
                <a:spcPct val="150000"/>
              </a:lnSpc>
              <a:buAutoNum type="arabicPeriod"/>
            </a:pPr>
            <a:r>
              <a:rPr lang="en-GB" sz="2800" dirty="0"/>
              <a:t>(Y6) SATs Companion </a:t>
            </a:r>
          </a:p>
        </p:txBody>
      </p:sp>
      <p:sp>
        <p:nvSpPr>
          <p:cNvPr id="5" name="TextBox 4">
            <a:extLst>
              <a:ext uri="{FF2B5EF4-FFF2-40B4-BE49-F238E27FC236}">
                <a16:creationId xmlns:a16="http://schemas.microsoft.com/office/drawing/2014/main" id="{A8B459E8-F8F4-4346-AE01-377ACB7B05A9}"/>
              </a:ext>
            </a:extLst>
          </p:cNvPr>
          <p:cNvSpPr txBox="1"/>
          <p:nvPr/>
        </p:nvSpPr>
        <p:spPr>
          <a:xfrm>
            <a:off x="311699" y="2654944"/>
            <a:ext cx="4132980" cy="2262671"/>
          </a:xfrm>
          <a:prstGeom prst="rect">
            <a:avLst/>
          </a:prstGeom>
          <a:noFill/>
        </p:spPr>
        <p:txBody>
          <a:bodyPr wrap="square" rtlCol="0">
            <a:spAutoFit/>
          </a:bodyPr>
          <a:lstStyle/>
          <a:p>
            <a:pPr>
              <a:lnSpc>
                <a:spcPct val="150000"/>
              </a:lnSpc>
            </a:pPr>
            <a:r>
              <a:rPr lang="en-GB" sz="1600" b="1" u="sng" dirty="0">
                <a:latin typeface="Arial" panose="020B0604020202020204" pitchFamily="34" charset="0"/>
                <a:cs typeface="Arial" panose="020B0604020202020204" pitchFamily="34" charset="0"/>
              </a:rPr>
              <a:t>Note from myself: </a:t>
            </a:r>
          </a:p>
          <a:p>
            <a:pPr>
              <a:lnSpc>
                <a:spcPct val="150000"/>
              </a:lnSpc>
            </a:pPr>
            <a:r>
              <a:rPr lang="en-GB" sz="1600" dirty="0">
                <a:latin typeface="Arial" panose="020B0604020202020204" pitchFamily="34" charset="0"/>
                <a:cs typeface="Arial" panose="020B0604020202020204" pitchFamily="34" charset="0"/>
              </a:rPr>
              <a:t>These are the most important things you can support with as they really are the foundations of learning in all subjects. </a:t>
            </a:r>
          </a:p>
          <a:p>
            <a:pPr>
              <a:lnSpc>
                <a:spcPct val="150000"/>
              </a:lnSpc>
            </a:pPr>
            <a:r>
              <a:rPr lang="en-GB" sz="1600" dirty="0">
                <a:latin typeface="Arial" panose="020B0604020202020204" pitchFamily="34" charset="0"/>
                <a:cs typeface="Arial" panose="020B0604020202020204" pitchFamily="34" charset="0"/>
              </a:rPr>
              <a:t>Please ensure reading books are brought to and from school every day. </a:t>
            </a:r>
          </a:p>
        </p:txBody>
      </p:sp>
      <p:sp>
        <p:nvSpPr>
          <p:cNvPr id="6" name="Title 1">
            <a:extLst>
              <a:ext uri="{FF2B5EF4-FFF2-40B4-BE49-F238E27FC236}">
                <a16:creationId xmlns:a16="http://schemas.microsoft.com/office/drawing/2014/main" id="{528C28BA-9AD3-2847-9BBD-8089262F7E76}"/>
              </a:ext>
            </a:extLst>
          </p:cNvPr>
          <p:cNvSpPr>
            <a:spLocks noGrp="1"/>
          </p:cNvSpPr>
          <p:nvPr>
            <p:ph type="title"/>
          </p:nvPr>
        </p:nvSpPr>
        <p:spPr>
          <a:xfrm>
            <a:off x="311699" y="135697"/>
            <a:ext cx="8520600" cy="841800"/>
          </a:xfrm>
        </p:spPr>
        <p:txBody>
          <a:bodyPr/>
          <a:lstStyle/>
          <a:p>
            <a:r>
              <a:rPr lang="en-US" dirty="0">
                <a:solidFill>
                  <a:srgbClr val="00B050"/>
                </a:solidFill>
              </a:rPr>
              <a:t>Homework Approach to be Trialed</a:t>
            </a:r>
          </a:p>
        </p:txBody>
      </p:sp>
    </p:spTree>
    <p:extLst>
      <p:ext uri="{BB962C8B-B14F-4D97-AF65-F5344CB8AC3E}">
        <p14:creationId xmlns:p14="http://schemas.microsoft.com/office/powerpoint/2010/main" val="268427045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D7D134-ADD7-C848-8A63-F97875A2FC29}"/>
              </a:ext>
            </a:extLst>
          </p:cNvPr>
          <p:cNvSpPr/>
          <p:nvPr/>
        </p:nvSpPr>
        <p:spPr>
          <a:xfrm>
            <a:off x="312516" y="283399"/>
            <a:ext cx="8518967" cy="4576702"/>
          </a:xfrm>
          <a:prstGeom prst="rect">
            <a:avLst/>
          </a:prstGeom>
        </p:spPr>
        <p:txBody>
          <a:bodyPr wrap="square">
            <a:spAutoFit/>
          </a:bodyPr>
          <a:lstStyle/>
          <a:p>
            <a:pPr marL="0" indent="0">
              <a:lnSpc>
                <a:spcPct val="150000"/>
              </a:lnSpc>
              <a:buNone/>
            </a:pPr>
            <a:r>
              <a:rPr lang="en-GB" b="1" i="1" u="sng" dirty="0"/>
              <a:t>Our class trip is tomorrow: Tuesday 12</a:t>
            </a:r>
            <a:r>
              <a:rPr lang="en-GB" b="1" i="1" u="sng" baseline="30000" dirty="0"/>
              <a:t>th</a:t>
            </a:r>
            <a:r>
              <a:rPr lang="en-GB" b="1" i="1" u="sng" dirty="0"/>
              <a:t> September</a:t>
            </a:r>
          </a:p>
          <a:p>
            <a:pPr>
              <a:lnSpc>
                <a:spcPct val="150000"/>
              </a:lnSpc>
            </a:pPr>
            <a:r>
              <a:rPr lang="en-GB" dirty="0"/>
              <a:t>9:00 – Leave school for Borwick Hall</a:t>
            </a:r>
          </a:p>
          <a:p>
            <a:pPr>
              <a:lnSpc>
                <a:spcPct val="150000"/>
              </a:lnSpc>
            </a:pPr>
            <a:r>
              <a:rPr lang="en-GB" dirty="0"/>
              <a:t>10:00-12.00 Outdoor activities</a:t>
            </a:r>
          </a:p>
          <a:p>
            <a:pPr>
              <a:lnSpc>
                <a:spcPct val="150000"/>
              </a:lnSpc>
            </a:pPr>
            <a:r>
              <a:rPr lang="en-GB" dirty="0"/>
              <a:t>12:00 – 1:00 – Lunch</a:t>
            </a:r>
          </a:p>
          <a:p>
            <a:pPr>
              <a:lnSpc>
                <a:spcPct val="150000"/>
              </a:lnSpc>
            </a:pPr>
            <a:r>
              <a:rPr lang="en-GB" dirty="0"/>
              <a:t>1:00 – 2.00 – Outdoor activities</a:t>
            </a:r>
          </a:p>
          <a:p>
            <a:pPr>
              <a:lnSpc>
                <a:spcPct val="150000"/>
              </a:lnSpc>
            </a:pPr>
            <a:r>
              <a:rPr lang="en-GB" dirty="0"/>
              <a:t>2.00 – Leave Borwick Hall to arrive back at School</a:t>
            </a:r>
          </a:p>
          <a:p>
            <a:pPr marL="0" indent="0">
              <a:lnSpc>
                <a:spcPct val="150000"/>
              </a:lnSpc>
              <a:buNone/>
            </a:pPr>
            <a:r>
              <a:rPr lang="en-GB" b="1" i="1" u="sng" dirty="0"/>
              <a:t>Please ensure your child has: </a:t>
            </a:r>
          </a:p>
          <a:p>
            <a:pPr>
              <a:lnSpc>
                <a:spcPct val="150000"/>
              </a:lnSpc>
            </a:pPr>
            <a:r>
              <a:rPr lang="en-GB" dirty="0"/>
              <a:t>A packed lunch on the day. ( If you require school to make a packed lunch for your child please choose via parent pay ham, cheese or tuna.)</a:t>
            </a:r>
          </a:p>
          <a:p>
            <a:pPr>
              <a:lnSpc>
                <a:spcPct val="150000"/>
              </a:lnSpc>
            </a:pPr>
            <a:r>
              <a:rPr lang="en-GB" dirty="0"/>
              <a:t>Appropriate outdoor clothing that can get wet and muddy and comfy walking shoes.</a:t>
            </a:r>
          </a:p>
          <a:p>
            <a:pPr>
              <a:lnSpc>
                <a:spcPct val="150000"/>
              </a:lnSpc>
            </a:pPr>
            <a:r>
              <a:rPr lang="en-GB" dirty="0"/>
              <a:t>A small backpack to carry their lunch in</a:t>
            </a:r>
          </a:p>
          <a:p>
            <a:pPr>
              <a:lnSpc>
                <a:spcPct val="150000"/>
              </a:lnSpc>
            </a:pPr>
            <a:r>
              <a:rPr lang="en-GB" dirty="0"/>
              <a:t>Plenty of water to drink, (no pop)</a:t>
            </a:r>
          </a:p>
          <a:p>
            <a:pPr>
              <a:lnSpc>
                <a:spcPct val="150000"/>
              </a:lnSpc>
            </a:pPr>
            <a:r>
              <a:rPr lang="en-GB" dirty="0"/>
              <a:t>A spare change of clothes</a:t>
            </a:r>
          </a:p>
          <a:p>
            <a:pPr>
              <a:lnSpc>
                <a:spcPct val="150000"/>
              </a:lnSpc>
            </a:pPr>
            <a:r>
              <a:rPr lang="en-GB" dirty="0"/>
              <a:t>A carrier bag for wet clothes (in case needed!)</a:t>
            </a:r>
          </a:p>
        </p:txBody>
      </p:sp>
      <p:sp>
        <p:nvSpPr>
          <p:cNvPr id="4" name="Title 1">
            <a:extLst>
              <a:ext uri="{FF2B5EF4-FFF2-40B4-BE49-F238E27FC236}">
                <a16:creationId xmlns:a16="http://schemas.microsoft.com/office/drawing/2014/main" id="{50ED660F-6989-F84B-9D29-531A6470313B}"/>
              </a:ext>
            </a:extLst>
          </p:cNvPr>
          <p:cNvSpPr>
            <a:spLocks noGrp="1"/>
          </p:cNvSpPr>
          <p:nvPr>
            <p:ph type="title"/>
          </p:nvPr>
        </p:nvSpPr>
        <p:spPr>
          <a:xfrm>
            <a:off x="2892853" y="0"/>
            <a:ext cx="8520600" cy="841800"/>
          </a:xfrm>
        </p:spPr>
        <p:txBody>
          <a:bodyPr/>
          <a:lstStyle/>
          <a:p>
            <a:r>
              <a:rPr lang="en-US" dirty="0">
                <a:solidFill>
                  <a:srgbClr val="00B050"/>
                </a:solidFill>
              </a:rPr>
              <a:t>Final Reminder</a:t>
            </a:r>
          </a:p>
        </p:txBody>
      </p:sp>
    </p:spTree>
    <p:extLst>
      <p:ext uri="{BB962C8B-B14F-4D97-AF65-F5344CB8AC3E}">
        <p14:creationId xmlns:p14="http://schemas.microsoft.com/office/powerpoint/2010/main" val="116767660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5E40-9DDC-104E-886C-04760614ED09}"/>
              </a:ext>
            </a:extLst>
          </p:cNvPr>
          <p:cNvSpPr>
            <a:spLocks noGrp="1"/>
          </p:cNvSpPr>
          <p:nvPr>
            <p:ph type="title"/>
          </p:nvPr>
        </p:nvSpPr>
        <p:spPr>
          <a:xfrm>
            <a:off x="311700" y="2571750"/>
            <a:ext cx="8520600" cy="841800"/>
          </a:xfrm>
        </p:spPr>
        <p:txBody>
          <a:bodyPr/>
          <a:lstStyle/>
          <a:p>
            <a:pPr marL="0" indent="0"/>
            <a:r>
              <a:rPr lang="en-GB" sz="4800" dirty="0">
                <a:latin typeface="Arial Black" panose="020B0A04020102020204" pitchFamily="34" charset="0"/>
              </a:rPr>
              <a:t>That’s all for now!</a:t>
            </a:r>
            <a:br>
              <a:rPr lang="en-GB" sz="4800" dirty="0">
                <a:latin typeface="Arial Black" panose="020B0A04020102020204" pitchFamily="34" charset="0"/>
              </a:rPr>
            </a:br>
            <a:br>
              <a:rPr lang="en-GB" sz="4800" dirty="0">
                <a:latin typeface="Arial Black" panose="020B0A04020102020204" pitchFamily="34" charset="0"/>
              </a:rPr>
            </a:br>
            <a:r>
              <a:rPr lang="en-GB" sz="4800" dirty="0">
                <a:latin typeface="Arial Black" panose="020B0A04020102020204" pitchFamily="34" charset="0"/>
              </a:rPr>
              <a:t>Do you have any  Questions?</a:t>
            </a:r>
            <a:br>
              <a:rPr lang="en-GB" dirty="0">
                <a:latin typeface="Arial Black" panose="020B0A04020102020204" pitchFamily="34" charset="0"/>
              </a:rPr>
            </a:br>
            <a:endParaRPr lang="en-US" dirty="0"/>
          </a:p>
        </p:txBody>
      </p:sp>
      <p:pic>
        <p:nvPicPr>
          <p:cNvPr id="3" name="Picture 2">
            <a:extLst>
              <a:ext uri="{FF2B5EF4-FFF2-40B4-BE49-F238E27FC236}">
                <a16:creationId xmlns:a16="http://schemas.microsoft.com/office/drawing/2014/main" id="{4D359157-05BC-8F40-88DC-D6479828D45E}"/>
              </a:ext>
            </a:extLst>
          </p:cNvPr>
          <p:cNvPicPr>
            <a:picLocks noChangeAspect="1"/>
          </p:cNvPicPr>
          <p:nvPr/>
        </p:nvPicPr>
        <p:blipFill>
          <a:blip r:embed="rId2"/>
          <a:stretch>
            <a:fillRect/>
          </a:stretch>
        </p:blipFill>
        <p:spPr>
          <a:xfrm rot="20275973">
            <a:off x="395276" y="3299739"/>
            <a:ext cx="1542355" cy="1542355"/>
          </a:xfrm>
          <a:prstGeom prst="rect">
            <a:avLst/>
          </a:prstGeom>
        </p:spPr>
      </p:pic>
      <p:pic>
        <p:nvPicPr>
          <p:cNvPr id="4" name="Picture 3">
            <a:extLst>
              <a:ext uri="{FF2B5EF4-FFF2-40B4-BE49-F238E27FC236}">
                <a16:creationId xmlns:a16="http://schemas.microsoft.com/office/drawing/2014/main" id="{09B95D3E-59A4-7C4A-8CA8-EC0C4AF92EAD}"/>
              </a:ext>
            </a:extLst>
          </p:cNvPr>
          <p:cNvPicPr>
            <a:picLocks noChangeAspect="1"/>
          </p:cNvPicPr>
          <p:nvPr/>
        </p:nvPicPr>
        <p:blipFill>
          <a:blip r:embed="rId2"/>
          <a:stretch>
            <a:fillRect/>
          </a:stretch>
        </p:blipFill>
        <p:spPr>
          <a:xfrm rot="1226228">
            <a:off x="7218864" y="3312233"/>
            <a:ext cx="1542355" cy="1542355"/>
          </a:xfrm>
          <a:prstGeom prst="rect">
            <a:avLst/>
          </a:prstGeom>
        </p:spPr>
      </p:pic>
    </p:spTree>
    <p:extLst>
      <p:ext uri="{BB962C8B-B14F-4D97-AF65-F5344CB8AC3E}">
        <p14:creationId xmlns:p14="http://schemas.microsoft.com/office/powerpoint/2010/main" val="71541488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782ADE-7B81-5F43-BFDC-97646DFA7AAC}"/>
              </a:ext>
            </a:extLst>
          </p:cNvPr>
          <p:cNvPicPr>
            <a:picLocks noChangeAspect="1"/>
          </p:cNvPicPr>
          <p:nvPr/>
        </p:nvPicPr>
        <p:blipFill>
          <a:blip r:embed="rId2"/>
          <a:stretch>
            <a:fillRect/>
          </a:stretch>
        </p:blipFill>
        <p:spPr>
          <a:xfrm>
            <a:off x="315495" y="1628094"/>
            <a:ext cx="3206303" cy="3242669"/>
          </a:xfrm>
          <a:prstGeom prst="rect">
            <a:avLst/>
          </a:prstGeom>
        </p:spPr>
      </p:pic>
      <p:sp>
        <p:nvSpPr>
          <p:cNvPr id="4" name="TextBox 3">
            <a:extLst>
              <a:ext uri="{FF2B5EF4-FFF2-40B4-BE49-F238E27FC236}">
                <a16:creationId xmlns:a16="http://schemas.microsoft.com/office/drawing/2014/main" id="{A3B87E44-106A-194F-95BB-00F9299E00F7}"/>
              </a:ext>
            </a:extLst>
          </p:cNvPr>
          <p:cNvSpPr txBox="1"/>
          <p:nvPr/>
        </p:nvSpPr>
        <p:spPr>
          <a:xfrm>
            <a:off x="3594742" y="150969"/>
            <a:ext cx="5404403" cy="5223033"/>
          </a:xfrm>
          <a:prstGeom prst="rect">
            <a:avLst/>
          </a:prstGeom>
          <a:noFill/>
        </p:spPr>
        <p:txBody>
          <a:bodyPr wrap="square" rtlCol="0">
            <a:spAutoFit/>
          </a:bodyPr>
          <a:lstStyle/>
          <a:p>
            <a:pPr>
              <a:lnSpc>
                <a:spcPct val="150000"/>
              </a:lnSpc>
            </a:pPr>
            <a:r>
              <a:rPr lang="en-US" sz="1500" b="1" u="sng" dirty="0"/>
              <a:t>Some Information About Me</a:t>
            </a:r>
          </a:p>
          <a:p>
            <a:pPr marL="285750" indent="-285750">
              <a:lnSpc>
                <a:spcPct val="150000"/>
              </a:lnSpc>
              <a:buFont typeface="Arial" panose="020B0604020202020204" pitchFamily="34" charset="0"/>
              <a:buChar char="•"/>
            </a:pPr>
            <a:r>
              <a:rPr lang="en-US" sz="1500" dirty="0"/>
              <a:t>Started off as teaching assistant at the age of 19 for 7 years.</a:t>
            </a:r>
          </a:p>
          <a:p>
            <a:pPr marL="285750" indent="-285750">
              <a:lnSpc>
                <a:spcPct val="150000"/>
              </a:lnSpc>
              <a:buFont typeface="Arial" panose="020B0604020202020204" pitchFamily="34" charset="0"/>
              <a:buChar char="•"/>
            </a:pPr>
            <a:r>
              <a:rPr lang="en-US" sz="1500" dirty="0"/>
              <a:t>Became a qualified teacher and have been working at Fulwood and Cadley for 3+ years.</a:t>
            </a:r>
          </a:p>
          <a:p>
            <a:pPr marL="285750" indent="-285750">
              <a:lnSpc>
                <a:spcPct val="150000"/>
              </a:lnSpc>
              <a:buFont typeface="Arial" panose="020B0604020202020204" pitchFamily="34" charset="0"/>
              <a:buChar char="•"/>
            </a:pPr>
            <a:r>
              <a:rPr lang="en-US" sz="1500" dirty="0"/>
              <a:t>Proud Gemini, loves Marvel &amp; Harry Potter, </a:t>
            </a:r>
            <a:r>
              <a:rPr lang="en-US" sz="1500" dirty="0" err="1"/>
              <a:t>favourite</a:t>
            </a:r>
            <a:r>
              <a:rPr lang="en-US" sz="1500" dirty="0"/>
              <a:t> drink Vanilla Latte from Costa and loves to sing (but can’t!)</a:t>
            </a:r>
          </a:p>
          <a:p>
            <a:pPr>
              <a:lnSpc>
                <a:spcPct val="150000"/>
              </a:lnSpc>
            </a:pPr>
            <a:r>
              <a:rPr lang="en-US" sz="1500" b="1" u="sng" dirty="0"/>
              <a:t>My Ethos</a:t>
            </a:r>
            <a:endParaRPr lang="en-US" sz="1500" dirty="0"/>
          </a:p>
          <a:p>
            <a:pPr marL="285750" indent="-285750">
              <a:lnSpc>
                <a:spcPct val="150000"/>
              </a:lnSpc>
              <a:buFont typeface="Arial" panose="020B0604020202020204" pitchFamily="34" charset="0"/>
              <a:buChar char="•"/>
            </a:pPr>
            <a:r>
              <a:rPr lang="en-US" sz="1500" dirty="0"/>
              <a:t>I believe myself to be firm but fair kind of teacher whose main attitude towards teaching is to the get the best out of children.</a:t>
            </a:r>
          </a:p>
          <a:p>
            <a:pPr marL="285750" indent="-285750">
              <a:lnSpc>
                <a:spcPct val="150000"/>
              </a:lnSpc>
              <a:buFont typeface="Arial" panose="020B0604020202020204" pitchFamily="34" charset="0"/>
              <a:buChar char="•"/>
            </a:pPr>
            <a:r>
              <a:rPr lang="en-US" sz="1500" dirty="0"/>
              <a:t>I treat the class like we are all on the same team and insist that the children work together.</a:t>
            </a:r>
          </a:p>
          <a:p>
            <a:pPr marL="285750" indent="-285750">
              <a:lnSpc>
                <a:spcPct val="150000"/>
              </a:lnSpc>
              <a:buFont typeface="Arial" panose="020B0604020202020204" pitchFamily="34" charset="0"/>
              <a:buChar char="•"/>
            </a:pPr>
            <a:r>
              <a:rPr lang="en-US" sz="1500" dirty="0"/>
              <a:t>You respect me then I’ll respect you, respect is earned!</a:t>
            </a:r>
          </a:p>
          <a:p>
            <a:pPr marL="285750" indent="-285750">
              <a:lnSpc>
                <a:spcPct val="150000"/>
              </a:lnSpc>
              <a:buFont typeface="Arial" panose="020B0604020202020204" pitchFamily="34" charset="0"/>
              <a:buChar char="•"/>
            </a:pPr>
            <a:endParaRPr lang="en-US" dirty="0"/>
          </a:p>
        </p:txBody>
      </p:sp>
      <p:pic>
        <p:nvPicPr>
          <p:cNvPr id="11" name="Picture 10" descr="Meet the teacher dates/times announced">
            <a:extLst>
              <a:ext uri="{FF2B5EF4-FFF2-40B4-BE49-F238E27FC236}">
                <a16:creationId xmlns:a16="http://schemas.microsoft.com/office/drawing/2014/main" id="{EBBEA724-411F-ED42-88C4-01790119610B}"/>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457" t="15315" r="11452" b="14332"/>
          <a:stretch/>
        </p:blipFill>
        <p:spPr bwMode="auto">
          <a:xfrm>
            <a:off x="388439" y="0"/>
            <a:ext cx="3060414" cy="16658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768248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key with a black background&#10;&#10;Description automatically generated">
            <a:extLst>
              <a:ext uri="{FF2B5EF4-FFF2-40B4-BE49-F238E27FC236}">
                <a16:creationId xmlns:a16="http://schemas.microsoft.com/office/drawing/2014/main" id="{E554B212-06D4-D748-973D-28AEC7C10C80}"/>
              </a:ext>
            </a:extLst>
          </p:cNvPr>
          <p:cNvPicPr>
            <a:picLocks noChangeAspect="1"/>
          </p:cNvPicPr>
          <p:nvPr/>
        </p:nvPicPr>
        <p:blipFill>
          <a:blip r:embed="rId2">
            <a:alphaModFix amt="35000"/>
          </a:blip>
          <a:stretch>
            <a:fillRect/>
          </a:stretch>
        </p:blipFill>
        <p:spPr>
          <a:xfrm rot="18923641">
            <a:off x="2038011" y="21414"/>
            <a:ext cx="5067978" cy="5100672"/>
          </a:xfrm>
          <a:prstGeom prst="rect">
            <a:avLst/>
          </a:prstGeom>
        </p:spPr>
      </p:pic>
      <p:sp>
        <p:nvSpPr>
          <p:cNvPr id="3" name="Title 1">
            <a:extLst>
              <a:ext uri="{FF2B5EF4-FFF2-40B4-BE49-F238E27FC236}">
                <a16:creationId xmlns:a16="http://schemas.microsoft.com/office/drawing/2014/main" id="{01A76123-7CFA-9D4B-AE0D-C6098E77E044}"/>
              </a:ext>
            </a:extLst>
          </p:cNvPr>
          <p:cNvSpPr txBox="1">
            <a:spLocks/>
          </p:cNvSpPr>
          <p:nvPr/>
        </p:nvSpPr>
        <p:spPr>
          <a:xfrm>
            <a:off x="-96521" y="0"/>
            <a:ext cx="9337040" cy="105691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a:solidFill>
                  <a:srgbClr val="00B050"/>
                </a:solidFill>
              </a:rPr>
              <a:t>Communication is Key</a:t>
            </a:r>
          </a:p>
        </p:txBody>
      </p:sp>
      <p:sp>
        <p:nvSpPr>
          <p:cNvPr id="22" name="Rectangle 21">
            <a:extLst>
              <a:ext uri="{FF2B5EF4-FFF2-40B4-BE49-F238E27FC236}">
                <a16:creationId xmlns:a16="http://schemas.microsoft.com/office/drawing/2014/main" id="{51B10EB0-64D0-F740-8ABB-AB6BADF99949}"/>
              </a:ext>
            </a:extLst>
          </p:cNvPr>
          <p:cNvSpPr/>
          <p:nvPr/>
        </p:nvSpPr>
        <p:spPr>
          <a:xfrm>
            <a:off x="257563" y="1049680"/>
            <a:ext cx="8628872" cy="3956276"/>
          </a:xfrm>
          <a:prstGeom prst="rect">
            <a:avLst/>
          </a:prstGeom>
        </p:spPr>
        <p:txBody>
          <a:bodyPr wrap="square">
            <a:spAutoFit/>
          </a:bodyPr>
          <a:lstStyle/>
          <a:p>
            <a:pPr algn="just">
              <a:lnSpc>
                <a:spcPct val="150000"/>
              </a:lnSpc>
            </a:pPr>
            <a:r>
              <a:rPr lang="en-GB" sz="1300" dirty="0">
                <a:latin typeface="+mj-lt"/>
              </a:rPr>
              <a:t>One of the main areas for improvement derived from the parent questionnaire was the need to improve communication and we agree whole heartedly. We are at present trying to find the best app with the capacity to do exactly what we need it to. In the mean time we will continue to use the text and email service for whole school and class info and notices.</a:t>
            </a:r>
          </a:p>
          <a:p>
            <a:pPr algn="just">
              <a:lnSpc>
                <a:spcPct val="150000"/>
              </a:lnSpc>
            </a:pPr>
            <a:r>
              <a:rPr lang="en-GB" sz="1300" dirty="0">
                <a:latin typeface="+mj-lt"/>
              </a:rPr>
              <a:t>The school website (</a:t>
            </a:r>
            <a:r>
              <a:rPr lang="en-GB" sz="1300" u="sng" dirty="0">
                <a:latin typeface="+mj-lt"/>
                <a:hlinkClick r:id="rId3"/>
              </a:rPr>
              <a:t>https://www.fulwoodandcadleyprimaryschool.com</a:t>
            </a:r>
            <a:r>
              <a:rPr lang="en-GB" sz="1300" dirty="0">
                <a:latin typeface="+mj-lt"/>
              </a:rPr>
              <a:t>) has a wealth of up to date information on and is regularly attended to, so please use this as a point of reference. We have set up a parent noticeboard to aid communication and make families aware of whole school messages.</a:t>
            </a:r>
          </a:p>
          <a:p>
            <a:pPr algn="just">
              <a:lnSpc>
                <a:spcPct val="150000"/>
              </a:lnSpc>
            </a:pPr>
            <a:r>
              <a:rPr lang="en-GB" sz="1300" dirty="0">
                <a:latin typeface="+mj-lt"/>
              </a:rPr>
              <a:t>In class 6-11 learning will be shared on Showbie and if you wish to contact class teachers please use their email address, this will be shared on the class newsletters or the website. Teachers may not be able to respond within the school day as they will be teaching, they may have clubs before, after school and at lunchtime, as well as staff meetings. Staff will always strive to respond to you within working hours and in a timely manner. If you wish to have a meeting with your child’s teacher or any other member of staff please contact the office to make an appointment on: 01771 71708</a:t>
            </a:r>
          </a:p>
        </p:txBody>
      </p:sp>
    </p:spTree>
    <p:extLst>
      <p:ext uri="{BB962C8B-B14F-4D97-AF65-F5344CB8AC3E}">
        <p14:creationId xmlns:p14="http://schemas.microsoft.com/office/powerpoint/2010/main" val="162987611"/>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17EE-8911-E74F-96AB-C50AD349CF2F}"/>
              </a:ext>
            </a:extLst>
          </p:cNvPr>
          <p:cNvSpPr>
            <a:spLocks noGrp="1"/>
          </p:cNvSpPr>
          <p:nvPr>
            <p:ph type="title"/>
          </p:nvPr>
        </p:nvSpPr>
        <p:spPr/>
        <p:txBody>
          <a:bodyPr/>
          <a:lstStyle/>
          <a:p>
            <a:endParaRPr lang="en-US"/>
          </a:p>
        </p:txBody>
      </p:sp>
      <p:pic>
        <p:nvPicPr>
          <p:cNvPr id="3" name="Content Placeholder 3">
            <a:extLst>
              <a:ext uri="{FF2B5EF4-FFF2-40B4-BE49-F238E27FC236}">
                <a16:creationId xmlns:a16="http://schemas.microsoft.com/office/drawing/2014/main" id="{6590702D-ADF8-E24E-AC80-486009509F12}"/>
              </a:ext>
            </a:extLst>
          </p:cNvPr>
          <p:cNvPicPr>
            <a:picLocks noChangeAspect="1"/>
          </p:cNvPicPr>
          <p:nvPr/>
        </p:nvPicPr>
        <p:blipFill>
          <a:blip r:embed="rId2"/>
          <a:stretch>
            <a:fillRect/>
          </a:stretch>
        </p:blipFill>
        <p:spPr>
          <a:xfrm>
            <a:off x="311700" y="325806"/>
            <a:ext cx="5537308" cy="2701922"/>
          </a:xfrm>
          <a:prstGeom prst="rect">
            <a:avLst/>
          </a:prstGeom>
        </p:spPr>
      </p:pic>
      <p:pic>
        <p:nvPicPr>
          <p:cNvPr id="5" name="Picture 4" descr="A screenshot of a school application&#10;&#10;Description automatically generated">
            <a:extLst>
              <a:ext uri="{FF2B5EF4-FFF2-40B4-BE49-F238E27FC236}">
                <a16:creationId xmlns:a16="http://schemas.microsoft.com/office/drawing/2014/main" id="{5B06A790-98D4-BF48-8909-140D6ADD05B4}"/>
              </a:ext>
            </a:extLst>
          </p:cNvPr>
          <p:cNvPicPr>
            <a:picLocks noChangeAspect="1"/>
          </p:cNvPicPr>
          <p:nvPr/>
        </p:nvPicPr>
        <p:blipFill>
          <a:blip r:embed="rId3"/>
          <a:stretch>
            <a:fillRect/>
          </a:stretch>
        </p:blipFill>
        <p:spPr>
          <a:xfrm>
            <a:off x="536324" y="2245331"/>
            <a:ext cx="4550278" cy="2636079"/>
          </a:xfrm>
          <a:prstGeom prst="rect">
            <a:avLst/>
          </a:prstGeom>
        </p:spPr>
      </p:pic>
      <p:pic>
        <p:nvPicPr>
          <p:cNvPr id="7" name="Picture 6" descr="A screenshot of a school notice board&#10;&#10;Description automatically generated">
            <a:extLst>
              <a:ext uri="{FF2B5EF4-FFF2-40B4-BE49-F238E27FC236}">
                <a16:creationId xmlns:a16="http://schemas.microsoft.com/office/drawing/2014/main" id="{889198F8-67D0-AD43-BC44-D01C85217B3F}"/>
              </a:ext>
            </a:extLst>
          </p:cNvPr>
          <p:cNvPicPr>
            <a:picLocks noChangeAspect="1"/>
          </p:cNvPicPr>
          <p:nvPr/>
        </p:nvPicPr>
        <p:blipFill>
          <a:blip r:embed="rId4"/>
          <a:stretch>
            <a:fillRect/>
          </a:stretch>
        </p:blipFill>
        <p:spPr>
          <a:xfrm>
            <a:off x="4177650" y="2014671"/>
            <a:ext cx="4568111" cy="2631765"/>
          </a:xfrm>
          <a:prstGeom prst="rect">
            <a:avLst/>
          </a:prstGeom>
        </p:spPr>
      </p:pic>
      <p:sp>
        <p:nvSpPr>
          <p:cNvPr id="8" name="Rectangle 7">
            <a:extLst>
              <a:ext uri="{FF2B5EF4-FFF2-40B4-BE49-F238E27FC236}">
                <a16:creationId xmlns:a16="http://schemas.microsoft.com/office/drawing/2014/main" id="{547D564C-99B4-ED46-B266-3965BD4D27D8}"/>
              </a:ext>
            </a:extLst>
          </p:cNvPr>
          <p:cNvSpPr/>
          <p:nvPr/>
        </p:nvSpPr>
        <p:spPr>
          <a:xfrm>
            <a:off x="6111356" y="476438"/>
            <a:ext cx="2544286" cy="1200329"/>
          </a:xfrm>
          <a:prstGeom prst="rect">
            <a:avLst/>
          </a:prstGeom>
        </p:spPr>
        <p:txBody>
          <a:bodyPr wrap="none">
            <a:spAutoFit/>
          </a:bodyPr>
          <a:lstStyle/>
          <a:p>
            <a:r>
              <a:rPr lang="en-US" sz="3600" dirty="0">
                <a:solidFill>
                  <a:srgbClr val="00B050"/>
                </a:solidFill>
              </a:rPr>
              <a:t>Website/</a:t>
            </a:r>
          </a:p>
          <a:p>
            <a:r>
              <a:rPr lang="en-US" sz="3600" dirty="0">
                <a:solidFill>
                  <a:srgbClr val="00B050"/>
                </a:solidFill>
              </a:rPr>
              <a:t>Class Page</a:t>
            </a:r>
          </a:p>
        </p:txBody>
      </p:sp>
      <p:sp>
        <p:nvSpPr>
          <p:cNvPr id="9" name="Rounded Rectangle 8">
            <a:extLst>
              <a:ext uri="{FF2B5EF4-FFF2-40B4-BE49-F238E27FC236}">
                <a16:creationId xmlns:a16="http://schemas.microsoft.com/office/drawing/2014/main" id="{843EEF25-8856-3C4E-8A4F-921DDBFA2034}"/>
              </a:ext>
            </a:extLst>
          </p:cNvPr>
          <p:cNvSpPr/>
          <p:nvPr/>
        </p:nvSpPr>
        <p:spPr>
          <a:xfrm>
            <a:off x="1846191" y="1189878"/>
            <a:ext cx="4002817" cy="1745672"/>
          </a:xfrm>
          <a:prstGeom prst="round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chemeClr val="tx1"/>
                </a:solidFill>
                <a:latin typeface="+mj-lt"/>
              </a:rPr>
              <a:t>I will continue to use Teachers2Parents for emails and texts if the message is personal or very important. </a:t>
            </a:r>
          </a:p>
        </p:txBody>
      </p:sp>
    </p:spTree>
    <p:extLst>
      <p:ext uri="{BB962C8B-B14F-4D97-AF65-F5344CB8AC3E}">
        <p14:creationId xmlns:p14="http://schemas.microsoft.com/office/powerpoint/2010/main" val="4261318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1BFC-5E12-2B48-A25B-9D4224B197DD}"/>
              </a:ext>
            </a:extLst>
          </p:cNvPr>
          <p:cNvSpPr>
            <a:spLocks noGrp="1"/>
          </p:cNvSpPr>
          <p:nvPr>
            <p:ph type="title"/>
          </p:nvPr>
        </p:nvSpPr>
        <p:spPr>
          <a:xfrm>
            <a:off x="462171" y="2722221"/>
            <a:ext cx="8520600" cy="841800"/>
          </a:xfrm>
        </p:spPr>
        <p:txBody>
          <a:bodyPr/>
          <a:lstStyle/>
          <a:p>
            <a:pPr algn="l"/>
            <a:r>
              <a:rPr lang="en-GB" sz="2200" dirty="0"/>
              <a:t>The school door will open at </a:t>
            </a:r>
            <a:r>
              <a:rPr lang="en-GB" sz="2200" b="1" dirty="0"/>
              <a:t>8:40am</a:t>
            </a:r>
            <a:r>
              <a:rPr lang="en-GB" sz="2200" dirty="0"/>
              <a:t> for a staggered entry into school and will close at </a:t>
            </a:r>
            <a:r>
              <a:rPr lang="en-GB" sz="2200" b="1" dirty="0"/>
              <a:t>8:50am </a:t>
            </a:r>
            <a:r>
              <a:rPr lang="en-GB" sz="2200" dirty="0"/>
              <a:t>for registration.</a:t>
            </a:r>
            <a:br>
              <a:rPr lang="en-GB" sz="2200" dirty="0"/>
            </a:br>
            <a:br>
              <a:rPr lang="en-GB" sz="2200" dirty="0"/>
            </a:br>
            <a:r>
              <a:rPr lang="en-GB" sz="2200" dirty="0"/>
              <a:t>Please ensure your child is in school before 8:50am so we can ensure they are settled and ready for the day ahead.  This slot allows us to check in with the children, make sure they are ok and ready for the day. If there are any emotions, concerns or problems, we can try to resolve it or if needed, support them throughout the day. </a:t>
            </a:r>
            <a:r>
              <a:rPr lang="en-GB" sz="2200" b="1" dirty="0"/>
              <a:t> </a:t>
            </a:r>
            <a:br>
              <a:rPr lang="en-GB" sz="2200" b="1" dirty="0"/>
            </a:br>
            <a:br>
              <a:rPr lang="en-GB" sz="2200" dirty="0"/>
            </a:br>
            <a:r>
              <a:rPr lang="en-GB" sz="2200" dirty="0"/>
              <a:t>The school day finishes for class 10 at </a:t>
            </a:r>
            <a:r>
              <a:rPr lang="en-GB" sz="2200" b="1" dirty="0"/>
              <a:t>3:20pm</a:t>
            </a:r>
            <a:br>
              <a:rPr lang="en-GB" sz="2400" dirty="0"/>
            </a:br>
            <a:endParaRPr lang="en-US" sz="2400" dirty="0"/>
          </a:p>
        </p:txBody>
      </p:sp>
      <p:sp>
        <p:nvSpPr>
          <p:cNvPr id="3" name="Rectangle 2">
            <a:extLst>
              <a:ext uri="{FF2B5EF4-FFF2-40B4-BE49-F238E27FC236}">
                <a16:creationId xmlns:a16="http://schemas.microsoft.com/office/drawing/2014/main" id="{D63F51FC-CFE6-4941-BADE-2D0973C7F49B}"/>
              </a:ext>
            </a:extLst>
          </p:cNvPr>
          <p:cNvSpPr/>
          <p:nvPr/>
        </p:nvSpPr>
        <p:spPr>
          <a:xfrm>
            <a:off x="2731626" y="291243"/>
            <a:ext cx="3495554" cy="646331"/>
          </a:xfrm>
          <a:prstGeom prst="rect">
            <a:avLst/>
          </a:prstGeom>
        </p:spPr>
        <p:txBody>
          <a:bodyPr wrap="square">
            <a:spAutoFit/>
          </a:bodyPr>
          <a:lstStyle/>
          <a:p>
            <a:pPr algn="ctr"/>
            <a:r>
              <a:rPr lang="en-US" sz="3600" dirty="0">
                <a:solidFill>
                  <a:srgbClr val="00B050"/>
                </a:solidFill>
              </a:rPr>
              <a:t>Morning Matters</a:t>
            </a:r>
          </a:p>
        </p:txBody>
      </p:sp>
    </p:spTree>
    <p:extLst>
      <p:ext uri="{BB962C8B-B14F-4D97-AF65-F5344CB8AC3E}">
        <p14:creationId xmlns:p14="http://schemas.microsoft.com/office/powerpoint/2010/main" val="251722719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1BFC-5E12-2B48-A25B-9D4224B197DD}"/>
              </a:ext>
            </a:extLst>
          </p:cNvPr>
          <p:cNvSpPr>
            <a:spLocks noGrp="1"/>
          </p:cNvSpPr>
          <p:nvPr>
            <p:ph type="title"/>
          </p:nvPr>
        </p:nvSpPr>
        <p:spPr>
          <a:xfrm>
            <a:off x="462171" y="2722221"/>
            <a:ext cx="8520600" cy="841800"/>
          </a:xfrm>
        </p:spPr>
        <p:txBody>
          <a:bodyPr/>
          <a:lstStyle/>
          <a:p>
            <a:pPr algn="l"/>
            <a:r>
              <a:rPr lang="en-US" sz="2000" dirty="0"/>
              <a:t>Morning break this year will be at the slightly later time of </a:t>
            </a:r>
            <a:r>
              <a:rPr lang="en-US" sz="2000" b="1" dirty="0"/>
              <a:t>10:30am</a:t>
            </a:r>
            <a:r>
              <a:rPr lang="en-US" sz="2000" dirty="0"/>
              <a:t> so it is really important children have had some breakfast in order for them to get the best out of their learning. </a:t>
            </a:r>
            <a:br>
              <a:rPr lang="en-US" sz="2000" dirty="0"/>
            </a:br>
            <a:br>
              <a:rPr lang="en-US" sz="2000" dirty="0"/>
            </a:br>
            <a:r>
              <a:rPr lang="en-GB" sz="2000" dirty="0"/>
              <a:t>Toast will be available if it has been pre-purchased on parent pay during this time however, </a:t>
            </a:r>
            <a:r>
              <a:rPr lang="en-GB" sz="2000" b="1" dirty="0"/>
              <a:t>if your child hasn’t had breakfast, please ensure you ask them to let us know. </a:t>
            </a:r>
            <a:br>
              <a:rPr lang="en-GB" sz="2000" dirty="0"/>
            </a:br>
            <a:br>
              <a:rPr lang="en-GB" sz="2000" b="1" dirty="0"/>
            </a:br>
            <a:r>
              <a:rPr lang="en-GB" sz="2000" dirty="0"/>
              <a:t>Your child is allowed to bring in a snack at break-time but this must be a healthy option: fruit or cereal bars. Children are not permitted to eat chocolate, crisps etc at break time. </a:t>
            </a:r>
            <a:br>
              <a:rPr lang="en-US" sz="2000" dirty="0"/>
            </a:br>
            <a:br>
              <a:rPr lang="en-GB" sz="2000" dirty="0"/>
            </a:br>
            <a:endParaRPr lang="en-US" sz="2000" dirty="0"/>
          </a:p>
        </p:txBody>
      </p:sp>
      <p:sp>
        <p:nvSpPr>
          <p:cNvPr id="3" name="Rectangle 2">
            <a:extLst>
              <a:ext uri="{FF2B5EF4-FFF2-40B4-BE49-F238E27FC236}">
                <a16:creationId xmlns:a16="http://schemas.microsoft.com/office/drawing/2014/main" id="{D63F51FC-CFE6-4941-BADE-2D0973C7F49B}"/>
              </a:ext>
            </a:extLst>
          </p:cNvPr>
          <p:cNvSpPr/>
          <p:nvPr/>
        </p:nvSpPr>
        <p:spPr>
          <a:xfrm>
            <a:off x="2731626" y="291243"/>
            <a:ext cx="3495554" cy="646331"/>
          </a:xfrm>
          <a:prstGeom prst="rect">
            <a:avLst/>
          </a:prstGeom>
        </p:spPr>
        <p:txBody>
          <a:bodyPr wrap="square">
            <a:spAutoFit/>
          </a:bodyPr>
          <a:lstStyle/>
          <a:p>
            <a:pPr algn="ctr"/>
            <a:r>
              <a:rPr lang="en-US" sz="3600" dirty="0">
                <a:solidFill>
                  <a:srgbClr val="00B050"/>
                </a:solidFill>
              </a:rPr>
              <a:t>Breakfast</a:t>
            </a:r>
          </a:p>
        </p:txBody>
      </p:sp>
    </p:spTree>
    <p:extLst>
      <p:ext uri="{BB962C8B-B14F-4D97-AF65-F5344CB8AC3E}">
        <p14:creationId xmlns:p14="http://schemas.microsoft.com/office/powerpoint/2010/main" val="57097810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1BFC-5E12-2B48-A25B-9D4224B197DD}"/>
              </a:ext>
            </a:extLst>
          </p:cNvPr>
          <p:cNvSpPr>
            <a:spLocks noGrp="1"/>
          </p:cNvSpPr>
          <p:nvPr>
            <p:ph type="title"/>
          </p:nvPr>
        </p:nvSpPr>
        <p:spPr>
          <a:xfrm>
            <a:off x="219103" y="2733796"/>
            <a:ext cx="8520600" cy="841800"/>
          </a:xfrm>
        </p:spPr>
        <p:txBody>
          <a:bodyPr/>
          <a:lstStyle/>
          <a:p>
            <a:pPr algn="l"/>
            <a:r>
              <a:rPr lang="en-GB" sz="2400" dirty="0"/>
              <a:t>If your child is on a school lunch, each Monday, the teacher will discuss with your child the menu options that are available that week and will ask them to select a choice from the menu for each day that week. </a:t>
            </a:r>
            <a:br>
              <a:rPr lang="en-GB" sz="2400" dirty="0"/>
            </a:br>
            <a:br>
              <a:rPr lang="en-GB" sz="2400" dirty="0"/>
            </a:br>
            <a:r>
              <a:rPr lang="en-GB" sz="2400" dirty="0"/>
              <a:t>If your child is on a packed lunch, please can your support school by ensuring these are healthy as can be. </a:t>
            </a:r>
            <a:br>
              <a:rPr lang="en-GB" sz="2400" dirty="0"/>
            </a:br>
            <a:br>
              <a:rPr lang="en-GB" sz="2400" dirty="0"/>
            </a:br>
            <a:r>
              <a:rPr lang="en-GB" sz="2400" dirty="0"/>
              <a:t>Fizzy drinks and chocolate bars are permitted at lunch times.</a:t>
            </a:r>
            <a:br>
              <a:rPr lang="en-GB" sz="2000" dirty="0"/>
            </a:br>
            <a:br>
              <a:rPr lang="en-US" sz="2000" dirty="0"/>
            </a:br>
            <a:br>
              <a:rPr lang="en-GB" sz="2000" dirty="0"/>
            </a:br>
            <a:endParaRPr lang="en-US" sz="2000" dirty="0"/>
          </a:p>
        </p:txBody>
      </p:sp>
      <p:sp>
        <p:nvSpPr>
          <p:cNvPr id="3" name="Rectangle 2">
            <a:extLst>
              <a:ext uri="{FF2B5EF4-FFF2-40B4-BE49-F238E27FC236}">
                <a16:creationId xmlns:a16="http://schemas.microsoft.com/office/drawing/2014/main" id="{D63F51FC-CFE6-4941-BADE-2D0973C7F49B}"/>
              </a:ext>
            </a:extLst>
          </p:cNvPr>
          <p:cNvSpPr/>
          <p:nvPr/>
        </p:nvSpPr>
        <p:spPr>
          <a:xfrm>
            <a:off x="2731626" y="291243"/>
            <a:ext cx="3495554" cy="646331"/>
          </a:xfrm>
          <a:prstGeom prst="rect">
            <a:avLst/>
          </a:prstGeom>
        </p:spPr>
        <p:txBody>
          <a:bodyPr wrap="square">
            <a:spAutoFit/>
          </a:bodyPr>
          <a:lstStyle/>
          <a:p>
            <a:pPr algn="ctr"/>
            <a:r>
              <a:rPr lang="en-US" sz="3600" dirty="0">
                <a:solidFill>
                  <a:srgbClr val="00B050"/>
                </a:solidFill>
              </a:rPr>
              <a:t>Lunches</a:t>
            </a:r>
          </a:p>
        </p:txBody>
      </p:sp>
      <p:pic>
        <p:nvPicPr>
          <p:cNvPr id="4" name="Picture 3">
            <a:extLst>
              <a:ext uri="{FF2B5EF4-FFF2-40B4-BE49-F238E27FC236}">
                <a16:creationId xmlns:a16="http://schemas.microsoft.com/office/drawing/2014/main" id="{BDCE0721-B3A7-7C45-94A7-C10A7BD73763}"/>
              </a:ext>
            </a:extLst>
          </p:cNvPr>
          <p:cNvPicPr>
            <a:picLocks noChangeAspect="1"/>
          </p:cNvPicPr>
          <p:nvPr/>
        </p:nvPicPr>
        <p:blipFill>
          <a:blip r:embed="rId2"/>
          <a:stretch>
            <a:fillRect/>
          </a:stretch>
        </p:blipFill>
        <p:spPr>
          <a:xfrm>
            <a:off x="2698509" y="937574"/>
            <a:ext cx="3746982" cy="3746982"/>
          </a:xfrm>
          <a:prstGeom prst="rect">
            <a:avLst/>
          </a:prstGeom>
        </p:spPr>
      </p:pic>
    </p:spTree>
    <p:extLst>
      <p:ext uri="{BB962C8B-B14F-4D97-AF65-F5344CB8AC3E}">
        <p14:creationId xmlns:p14="http://schemas.microsoft.com/office/powerpoint/2010/main" val="461427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1BFC-5E12-2B48-A25B-9D4224B197DD}"/>
              </a:ext>
            </a:extLst>
          </p:cNvPr>
          <p:cNvSpPr>
            <a:spLocks noGrp="1"/>
          </p:cNvSpPr>
          <p:nvPr>
            <p:ph type="title"/>
          </p:nvPr>
        </p:nvSpPr>
        <p:spPr>
          <a:xfrm>
            <a:off x="219103" y="3254657"/>
            <a:ext cx="8520600" cy="841800"/>
          </a:xfrm>
        </p:spPr>
        <p:txBody>
          <a:bodyPr/>
          <a:lstStyle/>
          <a:p>
            <a:pPr algn="l">
              <a:lnSpc>
                <a:spcPct val="150000"/>
              </a:lnSpc>
            </a:pPr>
            <a:r>
              <a:rPr lang="en-GB" sz="1800" dirty="0"/>
              <a:t>In upper school, it is important we lead by example and set high expectations in relation to behaviour and standards of uniform. Please ensure your child comes to school in the correct school uniform or school PE kit on the correct days. If you are struggling with uniform, </a:t>
            </a:r>
            <a:r>
              <a:rPr lang="en-GB" sz="1800" b="1" dirty="0"/>
              <a:t>please let me know and I will support you in any way I can. </a:t>
            </a:r>
            <a:r>
              <a:rPr lang="en-GB" sz="1800" dirty="0"/>
              <a:t>If your child does come to school in incorrect footwear e.g. trainers with their school uniform, they will be asked to swap into pumps for the day. </a:t>
            </a:r>
            <a:br>
              <a:rPr lang="en-GB" sz="1800" dirty="0"/>
            </a:br>
            <a:br>
              <a:rPr lang="en-GB" sz="1800" dirty="0"/>
            </a:br>
            <a:r>
              <a:rPr lang="en-GB" sz="1800" dirty="0"/>
              <a:t>Plea from Mr Corlett – Please name all items of uniform so that if it is lost, it can easily be found and returned back to your child. </a:t>
            </a:r>
            <a:br>
              <a:rPr lang="en-GB" sz="2000" dirty="0"/>
            </a:br>
            <a:br>
              <a:rPr lang="en-GB" sz="1800" dirty="0"/>
            </a:br>
            <a:br>
              <a:rPr lang="en-US" sz="1800" dirty="0"/>
            </a:br>
            <a:br>
              <a:rPr lang="en-GB" sz="1800" dirty="0"/>
            </a:br>
            <a:endParaRPr lang="en-US" sz="1800" dirty="0"/>
          </a:p>
        </p:txBody>
      </p:sp>
      <p:sp>
        <p:nvSpPr>
          <p:cNvPr id="3" name="Rectangle 2">
            <a:extLst>
              <a:ext uri="{FF2B5EF4-FFF2-40B4-BE49-F238E27FC236}">
                <a16:creationId xmlns:a16="http://schemas.microsoft.com/office/drawing/2014/main" id="{D63F51FC-CFE6-4941-BADE-2D0973C7F49B}"/>
              </a:ext>
            </a:extLst>
          </p:cNvPr>
          <p:cNvSpPr/>
          <p:nvPr/>
        </p:nvSpPr>
        <p:spPr>
          <a:xfrm>
            <a:off x="2731626" y="291243"/>
            <a:ext cx="3495554" cy="646331"/>
          </a:xfrm>
          <a:prstGeom prst="rect">
            <a:avLst/>
          </a:prstGeom>
        </p:spPr>
        <p:txBody>
          <a:bodyPr wrap="square">
            <a:spAutoFit/>
          </a:bodyPr>
          <a:lstStyle/>
          <a:p>
            <a:pPr algn="ctr"/>
            <a:r>
              <a:rPr lang="en-US" sz="3600" dirty="0">
                <a:solidFill>
                  <a:srgbClr val="00B050"/>
                </a:solidFill>
              </a:rPr>
              <a:t>Uniform</a:t>
            </a:r>
          </a:p>
        </p:txBody>
      </p:sp>
    </p:spTree>
    <p:extLst>
      <p:ext uri="{BB962C8B-B14F-4D97-AF65-F5344CB8AC3E}">
        <p14:creationId xmlns:p14="http://schemas.microsoft.com/office/powerpoint/2010/main" val="267883635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5066B2C8-AD85-4B46-83B3-042D26992985}"/>
              </a:ext>
            </a:extLst>
          </p:cNvPr>
          <p:cNvSpPr txBox="1">
            <a:spLocks/>
          </p:cNvSpPr>
          <p:nvPr/>
        </p:nvSpPr>
        <p:spPr>
          <a:xfrm>
            <a:off x="543149" y="1356764"/>
            <a:ext cx="2758851"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endParaRPr lang="en-US" sz="3600" dirty="0">
              <a:solidFill>
                <a:srgbClr val="FF0000"/>
              </a:solidFill>
            </a:endParaRPr>
          </a:p>
          <a:p>
            <a:pPr algn="l"/>
            <a:endParaRPr lang="en-US" sz="3600" dirty="0">
              <a:solidFill>
                <a:srgbClr val="FF0000"/>
              </a:solidFill>
            </a:endParaRPr>
          </a:p>
        </p:txBody>
      </p:sp>
      <p:pic>
        <p:nvPicPr>
          <p:cNvPr id="2" name="Picture 1">
            <a:extLst>
              <a:ext uri="{FF2B5EF4-FFF2-40B4-BE49-F238E27FC236}">
                <a16:creationId xmlns:a16="http://schemas.microsoft.com/office/drawing/2014/main" id="{A463759A-845D-E446-A795-5C29A1DFF281}"/>
              </a:ext>
            </a:extLst>
          </p:cNvPr>
          <p:cNvPicPr>
            <a:picLocks noChangeAspect="1"/>
          </p:cNvPicPr>
          <p:nvPr/>
        </p:nvPicPr>
        <p:blipFill>
          <a:blip r:embed="rId2"/>
          <a:stretch>
            <a:fillRect/>
          </a:stretch>
        </p:blipFill>
        <p:spPr>
          <a:xfrm>
            <a:off x="256171" y="1088020"/>
            <a:ext cx="6445110" cy="3625374"/>
          </a:xfrm>
          <a:prstGeom prst="rect">
            <a:avLst/>
          </a:prstGeom>
        </p:spPr>
      </p:pic>
      <p:sp>
        <p:nvSpPr>
          <p:cNvPr id="10" name="Rectangle 9">
            <a:extLst>
              <a:ext uri="{FF2B5EF4-FFF2-40B4-BE49-F238E27FC236}">
                <a16:creationId xmlns:a16="http://schemas.microsoft.com/office/drawing/2014/main" id="{5781C2B1-A35A-F145-9750-56C3BC9E3A31}"/>
              </a:ext>
            </a:extLst>
          </p:cNvPr>
          <p:cNvSpPr/>
          <p:nvPr/>
        </p:nvSpPr>
        <p:spPr>
          <a:xfrm>
            <a:off x="2731626" y="291243"/>
            <a:ext cx="3495554" cy="646331"/>
          </a:xfrm>
          <a:prstGeom prst="rect">
            <a:avLst/>
          </a:prstGeom>
        </p:spPr>
        <p:txBody>
          <a:bodyPr wrap="square">
            <a:spAutoFit/>
          </a:bodyPr>
          <a:lstStyle/>
          <a:p>
            <a:pPr algn="ctr"/>
            <a:r>
              <a:rPr lang="en-US" sz="3600" dirty="0">
                <a:solidFill>
                  <a:srgbClr val="00B050"/>
                </a:solidFill>
              </a:rPr>
              <a:t>Class Timetable</a:t>
            </a:r>
          </a:p>
        </p:txBody>
      </p:sp>
      <p:sp>
        <p:nvSpPr>
          <p:cNvPr id="3" name="Rectangle 2">
            <a:extLst>
              <a:ext uri="{FF2B5EF4-FFF2-40B4-BE49-F238E27FC236}">
                <a16:creationId xmlns:a16="http://schemas.microsoft.com/office/drawing/2014/main" id="{046F123A-244A-7B42-AA81-01CE488A2A0F}"/>
              </a:ext>
            </a:extLst>
          </p:cNvPr>
          <p:cNvSpPr/>
          <p:nvPr/>
        </p:nvSpPr>
        <p:spPr>
          <a:xfrm>
            <a:off x="6782305" y="783023"/>
            <a:ext cx="2254126" cy="3930371"/>
          </a:xfrm>
          <a:prstGeom prst="rect">
            <a:avLst/>
          </a:prstGeom>
        </p:spPr>
        <p:txBody>
          <a:bodyPr wrap="square">
            <a:spAutoFit/>
          </a:bodyPr>
          <a:lstStyle/>
          <a:p>
            <a:pPr>
              <a:lnSpc>
                <a:spcPct val="150000"/>
              </a:lnSpc>
            </a:pPr>
            <a:r>
              <a:rPr lang="en-GB" dirty="0"/>
              <a:t>This is a rough guide to our class timetable. </a:t>
            </a:r>
          </a:p>
          <a:p>
            <a:pPr>
              <a:lnSpc>
                <a:spcPct val="150000"/>
              </a:lnSpc>
            </a:pPr>
            <a:r>
              <a:rPr lang="en-GB" dirty="0"/>
              <a:t>The mornings will stay the same unless we have another event happening in class or school.</a:t>
            </a:r>
          </a:p>
          <a:p>
            <a:pPr>
              <a:lnSpc>
                <a:spcPct val="150000"/>
              </a:lnSpc>
            </a:pPr>
            <a:endParaRPr lang="en-GB" dirty="0"/>
          </a:p>
          <a:p>
            <a:pPr>
              <a:lnSpc>
                <a:spcPct val="150000"/>
              </a:lnSpc>
            </a:pPr>
            <a:r>
              <a:rPr lang="en-GB" dirty="0"/>
              <a:t>The afternoon lessons are flexible and may change week on week however PE will always remain on a Thursday and a Friday. </a:t>
            </a:r>
          </a:p>
        </p:txBody>
      </p:sp>
    </p:spTree>
    <p:extLst>
      <p:ext uri="{BB962C8B-B14F-4D97-AF65-F5344CB8AC3E}">
        <p14:creationId xmlns:p14="http://schemas.microsoft.com/office/powerpoint/2010/main" val="3608555287"/>
      </p:ext>
    </p:extLst>
  </p:cSld>
  <p:clrMapOvr>
    <a:masterClrMapping/>
  </p:clrMapOvr>
  <p:transition spd="slow">
    <p:cover/>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TotalTime>
  <Words>1359</Words>
  <Application>Microsoft Macintosh PowerPoint</Application>
  <PresentationFormat>On-screen Show (16:9)</PresentationFormat>
  <Paragraphs>70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Arial Black</vt:lpstr>
      <vt:lpstr>Simple Light</vt:lpstr>
      <vt:lpstr>Welcome to Class 10</vt:lpstr>
      <vt:lpstr>PowerPoint Presentation</vt:lpstr>
      <vt:lpstr>PowerPoint Presentation</vt:lpstr>
      <vt:lpstr>PowerPoint Presentation</vt:lpstr>
      <vt:lpstr>The school door will open at 8:40am for a staggered entry into school and will close at 8:50am for registration.  Please ensure your child is in school before 8:50am so we can ensure they are settled and ready for the day ahead.  This slot allows us to check in with the children, make sure they are ok and ready for the day. If there are any emotions, concerns or problems, we can try to resolve it or if needed, support them throughout the day.    The school day finishes for class 10 at 3:20pm </vt:lpstr>
      <vt:lpstr>Morning break this year will be at the slightly later time of 10:30am so it is really important children have had some breakfast in order for them to get the best out of their learning.   Toast will be available if it has been pre-purchased on parent pay during this time however, if your child hasn’t had breakfast, please ensure you ask them to let us know.   Your child is allowed to bring in a snack at break-time but this must be a healthy option: fruit or cereal bars. Children are not permitted to eat chocolate, crisps etc at break time.   </vt:lpstr>
      <vt:lpstr>If your child is on a school lunch, each Monday, the teacher will discuss with your child the menu options that are available that week and will ask them to select a choice from the menu for each day that week.   If your child is on a packed lunch, please can your support school by ensuring these are healthy as can be.   Fizzy drinks and chocolate bars are permitted at lunch times.   </vt:lpstr>
      <vt:lpstr>In upper school, it is important we lead by example and set high expectations in relation to behaviour and standards of uniform. Please ensure your child comes to school in the correct school uniform or school PE kit on the correct days. If you are struggling with uniform, please let me know and I will support you in any way I can. If your child does come to school in incorrect footwear e.g. trainers with their school uniform, they will be asked to swap into pumps for the day.   Plea from Mr Corlett – Please name all items of uniform so that if it is lost, it can easily be found and returned back to your child.     </vt:lpstr>
      <vt:lpstr>PowerPoint Presentation</vt:lpstr>
      <vt:lpstr>PowerPoint Presentation</vt:lpstr>
      <vt:lpstr>The Year Ahead…</vt:lpstr>
      <vt:lpstr>Showbie – How can I find out my child’s progress?</vt:lpstr>
      <vt:lpstr>Homework</vt:lpstr>
      <vt:lpstr>Homework Approach to be Trialed</vt:lpstr>
      <vt:lpstr>Final Reminder</vt:lpstr>
      <vt:lpstr>That’s all for now!  Do you have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Nonsense Spellings</dc:title>
  <dc:creator>Brad-Leigh Palmer</dc:creator>
  <cp:lastModifiedBy>Brad-Leigh Palmer</cp:lastModifiedBy>
  <cp:revision>38</cp:revision>
  <dcterms:created xsi:type="dcterms:W3CDTF">2022-06-13T09:02:51Z</dcterms:created>
  <dcterms:modified xsi:type="dcterms:W3CDTF">2023-09-11T10:00:54Z</dcterms:modified>
</cp:coreProperties>
</file>